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1" r:id="rId3"/>
    <p:sldId id="1014" r:id="rId4"/>
    <p:sldId id="1015" r:id="rId5"/>
    <p:sldId id="1017" r:id="rId6"/>
    <p:sldId id="1018" r:id="rId7"/>
    <p:sldId id="1019" r:id="rId8"/>
    <p:sldId id="1020" r:id="rId9"/>
    <p:sldId id="1022" r:id="rId10"/>
    <p:sldId id="1028" r:id="rId11"/>
    <p:sldId id="1029" r:id="rId12"/>
    <p:sldId id="1027" r:id="rId13"/>
    <p:sldId id="1024" r:id="rId14"/>
    <p:sldId id="1025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1556792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询问某人感受的问句及其答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语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1311094"/>
            <a:ext cx="11484034" cy="3918105"/>
          </a:xfrm>
          <a:prstGeom prst="rect">
            <a:avLst/>
          </a:prstGeom>
        </p:spPr>
      </p:pic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51818" y="1258882"/>
            <a:ext cx="11485848" cy="3970318"/>
          </a:xfrm>
          <a:noFill/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询问他人感受的句型及其答语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询问他人是否具有某种感受的句型及其答语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现在进行时的句型结构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表示感受的形容词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757" y="1279134"/>
            <a:ext cx="2061943" cy="6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1088098"/>
            <a:ext cx="11484034" cy="484433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8425"/>
            <a:ext cx="11485848" cy="4534831"/>
          </a:xfrm>
          <a:noFill/>
          <a:ln>
            <a:noFill/>
          </a:ln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一般现在时的句型结构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表示感受的形容词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t/doesn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询问他人感受如何的句型及其答语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feel/feels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表示感受的形容词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主语是第三人称单数时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助动词用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4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99572"/>
            <a:ext cx="11485848" cy="194950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she feel happy?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doesn’t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927" y="23332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7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20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三、选出与所给句子相符的图片。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feels bored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went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 the swimming game last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called his friend last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played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tired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110.jpg" descr="id:2147497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0274" y="4703501"/>
            <a:ext cx="1067772" cy="1309085"/>
          </a:xfrm>
          <a:prstGeom prst="rect">
            <a:avLst/>
          </a:prstGeom>
        </p:spPr>
      </p:pic>
      <p:pic>
        <p:nvPicPr>
          <p:cNvPr id="4" name="ty111.jpg" descr="id:21474978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4745313"/>
            <a:ext cx="1508809" cy="1309085"/>
          </a:xfrm>
          <a:prstGeom prst="rect">
            <a:avLst/>
          </a:prstGeom>
        </p:spPr>
      </p:pic>
      <p:pic>
        <p:nvPicPr>
          <p:cNvPr id="5" name="ty112.jpg" descr="id:21474978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814934" y="4618197"/>
            <a:ext cx="1522349" cy="1309085"/>
          </a:xfrm>
          <a:prstGeom prst="rect">
            <a:avLst/>
          </a:prstGeom>
        </p:spPr>
      </p:pic>
      <p:pic>
        <p:nvPicPr>
          <p:cNvPr id="6" name="ty113.jpg" descr="id:21474978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36185" y="4676036"/>
            <a:ext cx="970570" cy="1309085"/>
          </a:xfrm>
          <a:prstGeom prst="rect">
            <a:avLst/>
          </a:prstGeom>
        </p:spPr>
      </p:pic>
      <p:pic>
        <p:nvPicPr>
          <p:cNvPr id="7" name="ty114.jpg" descr="id:214749783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72840" y="4796884"/>
            <a:ext cx="1812988" cy="95171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71014" y="15020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5136" y="21179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5136" y="27887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8584" y="34391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5136" y="40895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61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6" y="738826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阅读短文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在表格中相应的位置打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√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Nancy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Gao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Helen?She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storybook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963566"/>
              </p:ext>
            </p:extLst>
          </p:nvPr>
        </p:nvGraphicFramePr>
        <p:xfrm>
          <a:off x="334565" y="3542527"/>
          <a:ext cx="1152128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2376267">
                  <a:extLst>
                    <a:ext uri="{9D8B030D-6E8A-4147-A177-3AD203B41FA5}">
                      <a16:colId xmlns:a16="http://schemas.microsoft.com/office/drawing/2014/main" val="1326121405"/>
                    </a:ext>
                  </a:extLst>
                </a:gridCol>
                <a:gridCol w="1467232">
                  <a:extLst>
                    <a:ext uri="{9D8B030D-6E8A-4147-A177-3AD203B41FA5}">
                      <a16:colId xmlns:a16="http://schemas.microsoft.com/office/drawing/2014/main" val="3721225466"/>
                    </a:ext>
                  </a:extLst>
                </a:gridCol>
                <a:gridCol w="1536939">
                  <a:extLst>
                    <a:ext uri="{9D8B030D-6E8A-4147-A177-3AD203B41FA5}">
                      <a16:colId xmlns:a16="http://schemas.microsoft.com/office/drawing/2014/main" val="1855197152"/>
                    </a:ext>
                  </a:extLst>
                </a:gridCol>
                <a:gridCol w="1536939">
                  <a:extLst>
                    <a:ext uri="{9D8B030D-6E8A-4147-A177-3AD203B41FA5}">
                      <a16:colId xmlns:a16="http://schemas.microsoft.com/office/drawing/2014/main" val="829864839"/>
                    </a:ext>
                  </a:extLst>
                </a:gridCol>
                <a:gridCol w="1536939">
                  <a:extLst>
                    <a:ext uri="{9D8B030D-6E8A-4147-A177-3AD203B41FA5}">
                      <a16:colId xmlns:a16="http://schemas.microsoft.com/office/drawing/2014/main" val="2760565724"/>
                    </a:ext>
                  </a:extLst>
                </a:gridCol>
                <a:gridCol w="1536939">
                  <a:extLst>
                    <a:ext uri="{9D8B030D-6E8A-4147-A177-3AD203B41FA5}">
                      <a16:colId xmlns:a16="http://schemas.microsoft.com/office/drawing/2014/main" val="3076285336"/>
                    </a:ext>
                  </a:extLst>
                </a:gridCol>
                <a:gridCol w="1530026">
                  <a:extLst>
                    <a:ext uri="{9D8B030D-6E8A-4147-A177-3AD203B41FA5}">
                      <a16:colId xmlns:a16="http://schemas.microsoft.com/office/drawing/2014/main" val="1833132329"/>
                    </a:ext>
                  </a:extLst>
                </a:gridCol>
              </a:tblGrid>
              <a:tr h="395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bored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sleepy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tired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hungry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thirsty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841455"/>
                  </a:ext>
                </a:extLst>
              </a:tr>
              <a:tr h="395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4838531"/>
                  </a:ext>
                </a:extLst>
              </a:tr>
              <a:tr h="395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Nancy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011791"/>
                  </a:ext>
                </a:extLst>
              </a:tr>
              <a:tr h="395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Helen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557714"/>
                  </a:ext>
                </a:extLst>
              </a:tr>
              <a:tr h="39525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576804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263560" y="414152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0919744" y="409539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6204720" y="4645576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7751392" y="463190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3053468" y="522164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10859349" y="522164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7751392" y="573477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9263560" y="578045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>
                <a:latin typeface="宋体"/>
                <a:ea typeface="宋体"/>
                <a:cs typeface="Times New Roman" panose="02020603050405020304" pitchFamily="18" charset="0"/>
              </a:rPr>
              <a:t>√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87255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indent="60991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boy doing?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91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这个男孩在做什么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91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the boy feel?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991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这个男孩感觉怎么样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194197"/>
            <a:ext cx="2349976" cy="65062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870" y="2132856"/>
            <a:ext cx="2736304" cy="2271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334566" y="1196752"/>
            <a:ext cx="11521280" cy="4248472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3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6410" y="1016876"/>
            <a:ext cx="2912110" cy="7524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614" y="1988840"/>
            <a:ext cx="10492851" cy="338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506455"/>
          </a:xfrm>
          <a:solidFill>
            <a:srgbClr val="CCECFB"/>
          </a:solidFill>
          <a:ln>
            <a:solidFill>
              <a:srgbClr val="CCECFB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句式结构为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do/does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feel?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，其答语为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＋表示感受的形容词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。此句型用来询问某人的感受或心情。句中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是疑问副词，意为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。在一般现在时的句子中，当主语为第三人称单数时，助动词用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；当主语不是第三人称单数时，助动词用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28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970318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你的弟弟感觉怎么样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他感觉很好。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你的朋友们感觉怎么样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他们感觉很开心。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1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323987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是感官动词。感官动词表示人的感官动作，后接形容词作表语，说明主语所处的状态。常见的感官动词有：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,smell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feelhungry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汤闻起来很好。现在我感觉很饿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-双.EPS" descr="id:21474977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556792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17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8958"/>
            <a:ext cx="11485848" cy="3242170"/>
          </a:xfrm>
          <a:solidFill>
            <a:srgbClr val="CCECFB"/>
          </a:solidFill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你的朋友看起来非常高兴。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周末我们一起踢足球吧。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听起来很棒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04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5275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一、根据句意和首字母提示填空。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lost my pen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helped my grandpa on the farm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raining and I can’t go out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feel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 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 a basketball game last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30225"/>
            <a:ext cx="2421984" cy="6996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089577" y="2220291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40508" y="2861759"/>
            <a:ext cx="795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ired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19342" y="3487558"/>
            <a:ext cx="875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ored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722593" y="4064614"/>
            <a:ext cx="944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appy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617620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smell some nice noodle soup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feel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 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buy some drinks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Wang feels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         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some boys are really naughty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13886" y="4682334"/>
            <a:ext cx="11031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ungry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702718" y="5298897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hirsty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430910" y="5837326"/>
            <a:ext cx="90281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ngry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99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_________his pen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feels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I’m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have some cakes?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thirsty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1013" y="15020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1013" y="27811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2143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 feeling happy?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3760" y="40379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743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683</Words>
  <Application>Microsoft Office PowerPoint</Application>
  <PresentationFormat>自定义</PresentationFormat>
  <Paragraphs>121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396</cp:revision>
  <dcterms:created xsi:type="dcterms:W3CDTF">2020-11-06T05:24:00Z</dcterms:created>
  <dcterms:modified xsi:type="dcterms:W3CDTF">2025-06-10T02:50:26Z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